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5" r:id="rId4"/>
    <p:sldId id="266" r:id="rId5"/>
    <p:sldId id="295" r:id="rId6"/>
    <p:sldId id="296" r:id="rId7"/>
    <p:sldId id="268" r:id="rId8"/>
    <p:sldId id="289" r:id="rId9"/>
    <p:sldId id="272" r:id="rId10"/>
    <p:sldId id="275" r:id="rId11"/>
    <p:sldId id="293" r:id="rId12"/>
    <p:sldId id="260" r:id="rId13"/>
    <p:sldId id="298" r:id="rId14"/>
    <p:sldId id="297" r:id="rId15"/>
    <p:sldId id="276" r:id="rId16"/>
    <p:sldId id="277" r:id="rId17"/>
    <p:sldId id="261" r:id="rId18"/>
    <p:sldId id="278" r:id="rId19"/>
    <p:sldId id="291" r:id="rId20"/>
    <p:sldId id="262" r:id="rId21"/>
    <p:sldId id="279" r:id="rId22"/>
    <p:sldId id="280" r:id="rId23"/>
    <p:sldId id="282" r:id="rId24"/>
    <p:sldId id="283" r:id="rId25"/>
    <p:sldId id="292" r:id="rId26"/>
    <p:sldId id="263" r:id="rId27"/>
    <p:sldId id="284" r:id="rId28"/>
    <p:sldId id="285" r:id="rId29"/>
    <p:sldId id="294" r:id="rId30"/>
    <p:sldId id="264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7004" autoAdjust="0"/>
  </p:normalViewPr>
  <p:slideViewPr>
    <p:cSldViewPr snapToGrid="0">
      <p:cViewPr varScale="1">
        <p:scale>
          <a:sx n="138" d="100"/>
          <a:sy n="138" d="100"/>
        </p:scale>
        <p:origin x="11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41E0B-D51E-4501-88C9-21849FFB464F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C0CFE-EEF4-4656-ACC9-B77DA24EFB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88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COLM</a:t>
            </a:r>
            <a:r>
              <a:rPr lang="zh-TW" altLang="en-US" dirty="0"/>
              <a:t>（</a:t>
            </a:r>
            <a:r>
              <a:rPr lang="en-US" altLang="zh-TW" dirty="0"/>
              <a:t>Conference on Language Modeling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C0CFE-EEF4-4656-ACC9-B77DA24EFB4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2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109A2-CE99-B156-86F2-5CBDB3C6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046E36D-758A-4D0A-1D92-D48D509F5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4B92B70-79AE-49FB-9E59-6B283B16F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5B51C3-99EF-780F-9052-6BFA202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C0CFE-EEF4-4656-ACC9-B77DA24EFB4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37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C0CFE-EEF4-4656-ACC9-B77DA24EFB4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30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quadratic scaling problem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C0CFE-EEF4-4656-ACC9-B77DA24EFB4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545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如何在接收持續不斷的新資料時</a:t>
            </a:r>
            <a:endParaRPr lang="en-US" altLang="zh-TW" dirty="0"/>
          </a:p>
          <a:p>
            <a:r>
              <a:rPr lang="zh-TW" altLang="en-US" dirty="0"/>
              <a:t>將無限長的訊號，有效地壓縮並表示在一個有限維度的狀態之中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C0CFE-EEF4-4656-ACC9-B77DA24EFB4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98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7E408-0F85-4506-8798-15D4AA43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2C82FFB-6C27-A702-20C3-50901770C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0977E70-B91C-D980-0060-932D807E9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如何在接收持續不斷的新資料時</a:t>
            </a:r>
            <a:endParaRPr lang="en-US" altLang="zh-TW" dirty="0"/>
          </a:p>
          <a:p>
            <a:r>
              <a:rPr lang="zh-TW" altLang="en-US" dirty="0"/>
              <a:t>將無限長的訊號，有效地壓縮並表示在一個有限維度的狀態之中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6B9B72-93FD-27D0-399C-556594AEF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C0CFE-EEF4-4656-ACC9-B77DA24EFB4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77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A26F3-84C9-6AC5-4178-C9C7A81F1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5488EB8-3480-58A4-1024-85B4BF423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E595A20-23B3-28B5-B1C3-DDEDFB994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如何在接收持續不斷的新資料時</a:t>
            </a:r>
            <a:endParaRPr lang="en-US" altLang="zh-TW" dirty="0"/>
          </a:p>
          <a:p>
            <a:r>
              <a:rPr lang="zh-TW" altLang="en-US" dirty="0"/>
              <a:t>將無限長的訊號，有效地壓縮並表示在一個有限維度的狀態之中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F2DFF4-2E6E-DCD4-212E-71FAA8C36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C0CFE-EEF4-4656-ACC9-B77DA24EFB4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511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61F9D-2119-2054-F8B7-A7B9F8C9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6CCF304-67C7-490B-CDEA-21B8E3518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A346CB8-2230-A0BB-9D95-BFE912D4A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3978C8-52E6-F561-6DA6-7F2B900CB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C0CFE-EEF4-4656-ACC9-B77DA24EFB4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230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2A5B-11B2-ACD9-1A99-0CC148001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ED7D186-F6FF-C843-EBC5-06EE12416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2474348-A647-9839-F55D-4E5C4CE58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F97C06-BD1D-D7C0-3EC8-3E9DED7D7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C0CFE-EEF4-4656-ACC9-B77DA24EFB4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169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C0CFE-EEF4-4656-ACC9-B77DA24EFB4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40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746F5-1A8A-0AE8-C447-EDE7748A7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2B6661-5A31-5445-EF3E-C3104A987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168FD7-97F7-9207-6EAF-862CA0D7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1A29C9-CE04-7687-C0C1-92AE9097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109334-B27C-C0B1-078A-4F063027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690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AA500-4197-47F9-6F18-EBB15408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3C4BC9-9413-23D2-2A38-E8076D79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2402FA-BF29-20EE-A87D-38079861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301F3F-101E-1275-1698-AB59F3A7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57D78-AD5D-36C4-3350-D111C000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53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606CCEA-65AC-29E9-8770-FD94E98A5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BFE42F-569F-9F4F-F43A-8D937C559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7ED60-A99F-6327-26EE-CB4E3A4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C5A8C-4DB1-89F9-03D4-78C90D6B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A6573F-5110-C5AC-CB2D-77A199F7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7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CAE22-955B-9A47-1547-C0E1B249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9F0F9D-2D62-6D03-974E-24CE53DF3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422E8E-DFBE-F218-10A1-889D468A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FE915C-F445-7DD3-7008-8FE19298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69AAD-5CF4-46DA-4291-9A6B79976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09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21003-F1DC-ABBF-5038-EB4807F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0FE2B3-925F-60AD-3A42-0B791F12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1A0F7-E4C7-7D72-37C9-F9494D6B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EA7E34-99DB-A5CD-098E-E566EAA3F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E2600F-9320-E869-4D9C-A258BE3F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15830-1CD9-8DE4-91A5-EE463F7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701F8-AD40-6929-5ECC-0F8C5B83C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30273E-B43F-D9D8-A72E-4F820B699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81C459-54BF-2579-7EC7-2EB2F806B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1D66F4-FA25-6065-5959-ED7081C4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8C45CA6-C34C-C467-C566-8070ED6F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5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C53B7-8AB7-82E8-71AD-F29B54F8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F44B01-5414-960A-CEA3-73BA85E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CB2B34-4F4B-9841-260C-75F59EC44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30B00D8-F96E-B17C-FB54-D3822F76C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8194A29-2985-C997-D842-E7F78FA96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2600AF3-C167-3011-3AAF-A38CF4FA2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C3D44E8-140D-721C-08E6-4A5D7803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2DBFCF5-C7CF-41ED-1E03-CECF768E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82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3F0E0-96FA-90FD-3320-1530A79E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5FED68-9D04-B059-4EBE-8539CCB4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84F633F-FBD4-4F78-B675-2BCC31B1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57E7C6-2F05-28ED-7AEE-BA2239B7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2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9452376-1BE7-2FF1-061D-916A4144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97AEAF-F825-EA0E-05C0-BA1BFD41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CB8D1F-9F56-C00D-92D3-428DEDA9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00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D2342-E9A6-E591-F785-E4218F4DC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86BE52-9177-C42E-3465-0F15F4187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5D34F11-27A5-B502-FE38-711F8A8C1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492448-7B4E-C084-5778-0DFF5E0E1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3BEEF7-55D4-FC4C-DC9A-DD35EC300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BC1540-31DA-D361-9F84-9DA8971B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08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3D822B-FA0D-11C0-044A-B0F5EC8B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3C6D933-BC08-6231-842A-765CA4E627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F0AB7D-BC2F-F48B-E3B9-F5722B483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E25DD9-3C73-2457-B227-B24E41FE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9E6349-8D14-A592-000D-94B4FADA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E592B2-50FD-3F92-0138-68C57D8A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40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DE7653-0883-5516-500B-8C7110E8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C5C24B-FBD8-CC9D-7A37-EAA87A1A4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8CFCF7-9796-D931-DE7A-308A32C78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8DC34-777B-4763-AED1-B2660E29B5FD}" type="datetimeFigureOut">
              <a:rPr lang="zh-TW" altLang="en-US" smtClean="0"/>
              <a:t>2025/8/19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1D4264-8801-5C15-07B6-C1F906E79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0BC3EA-5743-E017-AFAE-EAF33540A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ABDD4F-8F20-4649-ACDC-B9A1EC6E5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38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DE77BF-9643-D86A-ABBD-B62FF7F3C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Mamba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28369B-9A74-83ED-BCD4-E07577544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430868"/>
          </a:xfrm>
        </p:spPr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Linear-Time Sequence Modeling with Selective State Spaces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58E502-B69B-A3EA-9CAB-7C3D201C45B6}"/>
              </a:ext>
            </a:extLst>
          </p:cNvPr>
          <p:cNvSpPr txBox="1"/>
          <p:nvPr/>
        </p:nvSpPr>
        <p:spPr>
          <a:xfrm>
            <a:off x="8652257" y="6325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李奇軒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2025/08/19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98C302-F218-753C-0A3D-E9AC287CAD5D}"/>
              </a:ext>
            </a:extLst>
          </p:cNvPr>
          <p:cNvSpPr txBox="1"/>
          <p:nvPr/>
        </p:nvSpPr>
        <p:spPr>
          <a:xfrm>
            <a:off x="5022597" y="4124983"/>
            <a:ext cx="214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Albert Gu, Tri Dao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1FAC74-4B92-03F4-C67C-2826C0A8D4E1}"/>
              </a:ext>
            </a:extLst>
          </p:cNvPr>
          <p:cNvSpPr txBox="1"/>
          <p:nvPr/>
        </p:nvSpPr>
        <p:spPr>
          <a:xfrm>
            <a:off x="4387840" y="499022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2024 COLM Outstanding Paper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11BF83-1092-D03C-14E9-C4067DE9726D}"/>
              </a:ext>
            </a:extLst>
          </p:cNvPr>
          <p:cNvSpPr txBox="1"/>
          <p:nvPr/>
        </p:nvSpPr>
        <p:spPr>
          <a:xfrm>
            <a:off x="8652257" y="5955784"/>
            <a:ext cx="3457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https://arxiv.org/abs/2312.00752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383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71C6-0E70-E4DF-984E-96379298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8192C-3B41-42B8-8583-2BDCBAAC5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049218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Sequence Models – RNN Styles vs. Self Attention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C88E69-B823-6605-69D6-BB15CAD4D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29" y="1766888"/>
            <a:ext cx="7870613" cy="442722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6CC61B5-263E-574A-78C6-5E649A059543}"/>
              </a:ext>
            </a:extLst>
          </p:cNvPr>
          <p:cNvCxnSpPr>
            <a:cxnSpLocks/>
          </p:cNvCxnSpPr>
          <p:nvPr/>
        </p:nvCxnSpPr>
        <p:spPr>
          <a:xfrm flipH="1">
            <a:off x="1375756" y="3901440"/>
            <a:ext cx="93302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D0CE99D-6040-6444-CF27-A571A21769A8}"/>
              </a:ext>
            </a:extLst>
          </p:cNvPr>
          <p:cNvSpPr txBox="1"/>
          <p:nvPr/>
        </p:nvSpPr>
        <p:spPr>
          <a:xfrm>
            <a:off x="1330035" y="264949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RNN Styles</a:t>
            </a:r>
            <a:endParaRPr lang="zh-TW" altLang="en-US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4EB8F6-251A-3501-6C6F-60A4FF5F435B}"/>
              </a:ext>
            </a:extLst>
          </p:cNvPr>
          <p:cNvSpPr txBox="1"/>
          <p:nvPr/>
        </p:nvSpPr>
        <p:spPr>
          <a:xfrm>
            <a:off x="1330035" y="4857672"/>
            <a:ext cx="167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Self Attention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24B280-6DA8-527B-AF0F-52DBC7507A81}"/>
              </a:ext>
            </a:extLst>
          </p:cNvPr>
          <p:cNvSpPr txBox="1"/>
          <p:nvPr/>
        </p:nvSpPr>
        <p:spPr>
          <a:xfrm>
            <a:off x="10367462" y="6611779"/>
            <a:ext cx="18245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 dirty="0"/>
              <a:t>https://youtu.be/gjsdVi90yQo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009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942CC-DC96-1794-7228-E363B77D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EC775-6A3E-417E-4753-32B3F7F5D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ED1385C-2657-0EA6-1C8D-4864C0FFF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729793"/>
              </p:ext>
            </p:extLst>
          </p:nvPr>
        </p:nvGraphicFramePr>
        <p:xfrm>
          <a:off x="838200" y="2316480"/>
          <a:ext cx="990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47405937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51593703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3189016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25564052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220609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Training Phase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Inference Phase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Information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Issue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75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RNN (1986)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slow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 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rapid forgetting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梯度爆炸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消失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30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LSTM</a:t>
                      </a:r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(1997)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slow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forgetting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Transformer (2017)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slow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全部考慮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二次問題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314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384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70484-F023-F944-2DE9-47BAF1C97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E04A2-61F4-36FB-5664-97486231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HiPPO:</a:t>
            </a:r>
            <a:b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3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Recurrent Memory with Optimal Polynomial Projections</a:t>
            </a:r>
            <a:endParaRPr lang="en-US" altLang="zh-TW" sz="36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FFAAE-4C8A-FB2C-0855-281E1FD5C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核心問題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將過去資訊</a:t>
            </a:r>
            <a:r>
              <a:rPr lang="zh-TW" altLang="en-US" sz="1800" dirty="0">
                <a:highlight>
                  <a:srgbClr val="FFFF00"/>
                </a:highligh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壓縮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成有限維度的狀態表示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作法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基於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Orthogonal Polynomials (Legendre polynomials)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進行投影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建立了一個理論上最佳的記憶更新機制，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HiPPO matrix</a:t>
            </a:r>
          </a:p>
          <a:p>
            <a:pPr lvl="1"/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8AA2492-DEAB-C45B-328E-06933F82C3D1}"/>
              </a:ext>
            </a:extLst>
          </p:cNvPr>
          <p:cNvSpPr txBox="1"/>
          <p:nvPr/>
        </p:nvSpPr>
        <p:spPr>
          <a:xfrm>
            <a:off x="9743060" y="0"/>
            <a:ext cx="2448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NIPS 2020, Albert Gu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B236B8B-AE2A-2544-22A5-0FAD0797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56646"/>
            <a:ext cx="4752819" cy="264135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751A529-FFE8-A402-F674-33CC27EBD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000" y="470042"/>
            <a:ext cx="994327" cy="177784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13E31FF-4EEC-4441-3768-12284B574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08" y="3319198"/>
            <a:ext cx="3334606" cy="33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A2CDA8CD-D875-ADA5-F724-E6B5D793A6A1}"/>
              </a:ext>
            </a:extLst>
          </p:cNvPr>
          <p:cNvCxnSpPr>
            <a:cxnSpLocks/>
          </p:cNvCxnSpPr>
          <p:nvPr/>
        </p:nvCxnSpPr>
        <p:spPr>
          <a:xfrm flipV="1">
            <a:off x="3724291" y="5177323"/>
            <a:ext cx="3237618" cy="115285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796BC7-7F9C-9E3B-800E-7D38D531C56E}"/>
              </a:ext>
            </a:extLst>
          </p:cNvPr>
          <p:cNvSpPr txBox="1"/>
          <p:nvPr/>
        </p:nvSpPr>
        <p:spPr>
          <a:xfrm>
            <a:off x="3952366" y="4697852"/>
            <a:ext cx="2781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將</a:t>
            </a:r>
            <a:r>
              <a:rPr lang="en-US" altLang="zh-TW" sz="1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coefficient vector</a:t>
            </a:r>
            <a:r>
              <a:rPr lang="zh-TW" altLang="en-US" sz="1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的式子離散化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5B56DEC-B142-CCE4-760B-8DEACBFFF53F}"/>
              </a:ext>
            </a:extLst>
          </p:cNvPr>
          <p:cNvSpPr txBox="1"/>
          <p:nvPr/>
        </p:nvSpPr>
        <p:spPr>
          <a:xfrm>
            <a:off x="10304945" y="6611779"/>
            <a:ext cx="1887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https://youtu.be/luCBXCErkCs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3561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4802F-7EAB-0EAB-CD2B-8E9C83351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5D58E-9AF3-9764-393E-116A85248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HiPPO:</a:t>
            </a:r>
            <a:b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3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Recurrent Memory with Optimal Polynomial Projections</a:t>
            </a:r>
            <a:endParaRPr lang="en-US" altLang="zh-TW" sz="36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526EB-2BDD-7270-0F2C-3DEC0C104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核心問題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將過去資訊</a:t>
            </a:r>
            <a:r>
              <a:rPr lang="zh-TW" altLang="en-US" sz="1800" dirty="0">
                <a:highlight>
                  <a:srgbClr val="FFFF00"/>
                </a:highligh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壓縮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成有限維度的狀態表示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作法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基於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Orthogonal Polynomials (Legendre polynomials)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進行投影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建立了一個理論上最佳的記憶更新機制，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HiPPO matrix</a:t>
            </a:r>
          </a:p>
          <a:p>
            <a:pPr lvl="1"/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C226EE-9075-5666-8833-04B2AC0F11D8}"/>
              </a:ext>
            </a:extLst>
          </p:cNvPr>
          <p:cNvSpPr txBox="1"/>
          <p:nvPr/>
        </p:nvSpPr>
        <p:spPr>
          <a:xfrm>
            <a:off x="9743060" y="0"/>
            <a:ext cx="2448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NIPS 2020, Albert Gu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7259A3-789D-199E-1BF6-041B7CF3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4" y="3800997"/>
            <a:ext cx="4752819" cy="264135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C56454-462B-BA0C-0417-96A6AFB40855}"/>
              </a:ext>
            </a:extLst>
          </p:cNvPr>
          <p:cNvSpPr txBox="1"/>
          <p:nvPr/>
        </p:nvSpPr>
        <p:spPr>
          <a:xfrm>
            <a:off x="7210362" y="5769080"/>
            <a:ext cx="3348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透過</a:t>
            </a:r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HiPPO</a:t>
            </a:r>
            <a:r>
              <a:rPr lang="zh-TW" altLang="en-US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matrix (N=64)</a:t>
            </a:r>
            <a:r>
              <a:rPr lang="zh-TW" altLang="en-US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紀錄資訊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955069A-5831-A3E2-C8D8-508D2050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000" y="470042"/>
            <a:ext cx="994327" cy="177784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EB39AA3-CC0E-612D-4D26-48E71DBE267A}"/>
              </a:ext>
            </a:extLst>
          </p:cNvPr>
          <p:cNvSpPr txBox="1"/>
          <p:nvPr/>
        </p:nvSpPr>
        <p:spPr>
          <a:xfrm>
            <a:off x="10304945" y="6611779"/>
            <a:ext cx="1887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https://youtu.be/luCBXCErkCs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5090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4EC1D-A81F-569D-B38D-7616960E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0ED9D-3A5F-80EB-8BEB-D3CC1289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HiPPO:</a:t>
            </a:r>
            <a:b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3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Recurrent Memory with Optimal Polynomial Projections</a:t>
            </a:r>
            <a:endParaRPr lang="en-US" altLang="zh-TW" sz="36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684CAD-CC31-22A3-E772-1C1AB8E7597C}"/>
              </a:ext>
            </a:extLst>
          </p:cNvPr>
          <p:cNvSpPr txBox="1"/>
          <p:nvPr/>
        </p:nvSpPr>
        <p:spPr>
          <a:xfrm>
            <a:off x="9743060" y="0"/>
            <a:ext cx="2448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NIPS 2020, Albert Gu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AFC45A0-0FFA-DA51-718F-391D1811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000" y="470042"/>
            <a:ext cx="994327" cy="177784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8156601-0ECF-12D2-21B4-A237586228CA}"/>
              </a:ext>
            </a:extLst>
          </p:cNvPr>
          <p:cNvSpPr txBox="1"/>
          <p:nvPr/>
        </p:nvSpPr>
        <p:spPr>
          <a:xfrm>
            <a:off x="3334166" y="574648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HiPPO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7170EF-E1E8-D54E-3AEB-14DBD28A2463}"/>
              </a:ext>
            </a:extLst>
          </p:cNvPr>
          <p:cNvSpPr txBox="1"/>
          <p:nvPr/>
        </p:nvSpPr>
        <p:spPr>
          <a:xfrm>
            <a:off x="3334166" y="40071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EWMA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E8BBD2-477D-F943-F65B-768997A6CEFC}"/>
              </a:ext>
            </a:extLst>
          </p:cNvPr>
          <p:cNvSpPr txBox="1"/>
          <p:nvPr/>
        </p:nvSpPr>
        <p:spPr>
          <a:xfrm>
            <a:off x="3435154" y="214648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EMA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1FD86B-3FBC-0E0F-353B-B477BE8F46A0}"/>
              </a:ext>
            </a:extLst>
          </p:cNvPr>
          <p:cNvSpPr txBox="1"/>
          <p:nvPr/>
        </p:nvSpPr>
        <p:spPr>
          <a:xfrm>
            <a:off x="10304945" y="6611779"/>
            <a:ext cx="1887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https://youtu.be/luCBXCErkCs</a:t>
            </a:r>
            <a:endParaRPr lang="zh-TW" altLang="en-US" sz="1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4181313-2924-D095-0A3D-88A597EBB542}"/>
              </a:ext>
            </a:extLst>
          </p:cNvPr>
          <p:cNvSpPr txBox="1"/>
          <p:nvPr/>
        </p:nvSpPr>
        <p:spPr>
          <a:xfrm>
            <a:off x="9558777" y="30641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描述趨勢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6ED705-E0DE-A15A-052E-D344D0D5FE50}"/>
              </a:ext>
            </a:extLst>
          </p:cNvPr>
          <p:cNvSpPr txBox="1"/>
          <p:nvPr/>
        </p:nvSpPr>
        <p:spPr>
          <a:xfrm>
            <a:off x="9558777" y="57464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記錄歷史</a:t>
            </a:r>
          </a:p>
        </p:txBody>
      </p:sp>
      <p:sp>
        <p:nvSpPr>
          <p:cNvPr id="18" name="右大括弧 17">
            <a:extLst>
              <a:ext uri="{FF2B5EF4-FFF2-40B4-BE49-F238E27FC236}">
                <a16:creationId xmlns:a16="http://schemas.microsoft.com/office/drawing/2014/main" id="{8CA7B58A-DA23-9D81-6444-17EC5B4FA58A}"/>
              </a:ext>
            </a:extLst>
          </p:cNvPr>
          <p:cNvSpPr/>
          <p:nvPr/>
        </p:nvSpPr>
        <p:spPr>
          <a:xfrm>
            <a:off x="9170499" y="1656271"/>
            <a:ext cx="388278" cy="31851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29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AF49C-2BF9-F85E-1477-113ABBD57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5B780827-BBB8-C31F-B39F-1E383C013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/>
          <a:lstStyle/>
          <a:p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重點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8695BB-7D16-64EE-5F3D-7CF09162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080000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S4</a:t>
            </a:r>
            <a:b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Efficiently Modeling Long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equences with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tructured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tate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paces</a:t>
            </a:r>
            <a:endParaRPr lang="zh-TW" altLang="en-US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BB0EF7-2FBE-6526-10E2-DBF8A9A2F7AC}"/>
              </a:ext>
            </a:extLst>
          </p:cNvPr>
          <p:cNvSpPr txBox="1"/>
          <p:nvPr/>
        </p:nvSpPr>
        <p:spPr>
          <a:xfrm>
            <a:off x="9781532" y="-4207"/>
            <a:ext cx="24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ICLR 2022, Albert Gu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7188718-3291-6242-F2E5-2C6CEA97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" y="2349000"/>
            <a:ext cx="6785453" cy="216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5D0F1B8-B2B2-7B00-8615-BE5EE8116096}"/>
              </a:ext>
            </a:extLst>
          </p:cNvPr>
          <p:cNvSpPr txBox="1"/>
          <p:nvPr/>
        </p:nvSpPr>
        <p:spPr>
          <a:xfrm>
            <a:off x="3270953" y="202939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SSM</a:t>
            </a:r>
            <a:endParaRPr lang="zh-TW" altLang="en-US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DA7505B-6D42-C31C-C2B7-42355C46D4B3}"/>
              </a:ext>
            </a:extLst>
          </p:cNvPr>
          <p:cNvSpPr txBox="1"/>
          <p:nvPr/>
        </p:nvSpPr>
        <p:spPr>
          <a:xfrm>
            <a:off x="5044440" y="202939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HiPPO</a:t>
            </a:r>
            <a:endParaRPr lang="zh-TW" altLang="en-US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6EFC65-F16D-5A22-6450-52E81043199D}"/>
              </a:ext>
            </a:extLst>
          </p:cNvPr>
          <p:cNvSpPr txBox="1"/>
          <p:nvPr/>
        </p:nvSpPr>
        <p:spPr>
          <a:xfrm>
            <a:off x="6705600" y="2029397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Efficiently computing</a:t>
            </a:r>
            <a:endParaRPr lang="zh-TW" altLang="en-US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ECFDA0B-BA5D-CA62-576E-2E53FA28E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97" y="4882078"/>
            <a:ext cx="4905966" cy="1762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6605E0F-2087-4A21-38F7-8DFD22162102}"/>
              </a:ext>
            </a:extLst>
          </p:cNvPr>
          <p:cNvCxnSpPr/>
          <p:nvPr/>
        </p:nvCxnSpPr>
        <p:spPr>
          <a:xfrm>
            <a:off x="7802880" y="4480695"/>
            <a:ext cx="0" cy="401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4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00EB-FBEF-D4E5-AF25-15EB66504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66980-F27F-3A8D-B4D3-1872A26D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S4</a:t>
            </a:r>
            <a:b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Efficiently Modeling Long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equences with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tructured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tate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paces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B8E6E1-6B41-A901-5673-F8A2B652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SSM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(State Space Model)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結合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A8D180-39FC-4AB3-7F42-ACB7B22F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00" y="3032162"/>
            <a:ext cx="5400000" cy="16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258CE2-1EF3-7BB8-7A5E-4DAD15DF1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13" y="4968292"/>
            <a:ext cx="3530774" cy="3969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A76DAF-FD27-6B40-B74B-E6B6F65C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040000" cy="175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5B12222-7B0F-04AA-057F-21CF26C41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42218"/>
            <a:ext cx="5040000" cy="175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A263816-0CC1-8455-4D03-1BB537770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7" r="18738"/>
          <a:stretch>
            <a:fillRect/>
          </a:stretch>
        </p:blipFill>
        <p:spPr bwMode="auto">
          <a:xfrm>
            <a:off x="6313800" y="5521036"/>
            <a:ext cx="3696173" cy="121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AE9EB0-78FA-F331-10E7-72BBD79D9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4782" y="3034295"/>
            <a:ext cx="5193323" cy="193399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2B07D1-0575-91ED-81F3-C4E4A2B00D93}"/>
              </a:ext>
            </a:extLst>
          </p:cNvPr>
          <p:cNvSpPr txBox="1"/>
          <p:nvPr/>
        </p:nvSpPr>
        <p:spPr>
          <a:xfrm>
            <a:off x="9781532" y="-4207"/>
            <a:ext cx="24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ICLR 2022, Albert Gu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3E7A02-B4F4-96AD-43F4-2FC80AABAE5F}"/>
              </a:ext>
            </a:extLst>
          </p:cNvPr>
          <p:cNvSpPr txBox="1"/>
          <p:nvPr/>
        </p:nvSpPr>
        <p:spPr>
          <a:xfrm>
            <a:off x="9759924" y="6088627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使用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HiPPO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管理記憶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B, C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自己學</a:t>
            </a:r>
          </a:p>
        </p:txBody>
      </p:sp>
    </p:spTree>
    <p:extLst>
      <p:ext uri="{BB962C8B-B14F-4D97-AF65-F5344CB8AC3E}">
        <p14:creationId xmlns:p14="http://schemas.microsoft.com/office/powerpoint/2010/main" val="1907395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F5385-4862-A14B-4AC7-91151682A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69364-5848-EF8B-65F7-34948ABA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S4</a:t>
            </a:r>
            <a:b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Efficiently Modeling Long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equences with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tructured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tate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paces</a:t>
            </a:r>
            <a:endParaRPr lang="zh-TW" altLang="en-US" sz="3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A5855F-6EA8-CF86-9FAF-4753FB9D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/>
          <a:lstStyle/>
          <a:p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HiPPO</a:t>
            </a: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降低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HiPPO matrix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計算量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60C29551-0CED-C6A2-4E8C-B9EE9FCFE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969" y="3051413"/>
            <a:ext cx="8862060" cy="1791493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B8E925FA-D21B-B5B7-EA04-B2B362331AD7}"/>
              </a:ext>
            </a:extLst>
          </p:cNvPr>
          <p:cNvSpPr txBox="1"/>
          <p:nvPr/>
        </p:nvSpPr>
        <p:spPr>
          <a:xfrm>
            <a:off x="3372626" y="5546486"/>
            <a:ext cx="544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V: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unitary matrix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么正矩陣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),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is an orthogonal matrix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8FD93E-5DF6-F4C6-4BFF-1A3CC59A4E5B}"/>
              </a:ext>
            </a:extLst>
          </p:cNvPr>
          <p:cNvSpPr/>
          <p:nvPr/>
        </p:nvSpPr>
        <p:spPr>
          <a:xfrm>
            <a:off x="3924300" y="3764280"/>
            <a:ext cx="4343400" cy="48768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229461F-1DA0-BEE8-E4CB-420C388FAB0E}"/>
              </a:ext>
            </a:extLst>
          </p:cNvPr>
          <p:cNvSpPr txBox="1"/>
          <p:nvPr/>
        </p:nvSpPr>
        <p:spPr>
          <a:xfrm>
            <a:off x="9781532" y="-4207"/>
            <a:ext cx="24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ICLR 2022, Albert Gu</a:t>
            </a:r>
          </a:p>
        </p:txBody>
      </p:sp>
    </p:spTree>
    <p:extLst>
      <p:ext uri="{BB962C8B-B14F-4D97-AF65-F5344CB8AC3E}">
        <p14:creationId xmlns:p14="http://schemas.microsoft.com/office/powerpoint/2010/main" val="1449836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E54A-7F1C-0118-A061-0B6EA28B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B2C80-4D1C-7044-0191-4CDB153D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S4</a:t>
            </a:r>
            <a:b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Efficiently Modeling Long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equences with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tructured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tate 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paces</a:t>
            </a:r>
            <a:endParaRPr lang="zh-TW" altLang="en-US" sz="3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C44AA-52ED-D6F1-3AC7-30FDD718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/>
          <a:lstStyle/>
          <a:p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Efficiently computing</a:t>
            </a:r>
          </a:p>
          <a:p>
            <a:pPr marL="800100" lvl="1" indent="-342900">
              <a:buFont typeface="+mj-lt"/>
              <a:buAutoNum type="alphaUcPeriod"/>
            </a:pP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像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RNN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一樣線性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Inference</a:t>
            </a:r>
          </a:p>
          <a:p>
            <a:pPr marL="800100" lvl="1" indent="-342900">
              <a:buFont typeface="+mj-lt"/>
              <a:buAutoNum type="alphaUcPeriod"/>
            </a:pP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像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CNN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一樣平行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Training</a:t>
            </a:r>
          </a:p>
          <a:p>
            <a:pPr marL="914400" lvl="2" indent="0">
              <a:buNone/>
            </a:pPr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FB10150-4DBF-C414-082F-C6AD75DA0630}"/>
              </a:ext>
            </a:extLst>
          </p:cNvPr>
          <p:cNvGrpSpPr/>
          <p:nvPr/>
        </p:nvGrpSpPr>
        <p:grpSpPr>
          <a:xfrm>
            <a:off x="5731194" y="2728784"/>
            <a:ext cx="6117906" cy="929580"/>
            <a:chOff x="5742710" y="2193138"/>
            <a:chExt cx="6117906" cy="92958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663BAA7-E473-138D-EE70-31A23F018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9601"/>
            <a:stretch>
              <a:fillRect/>
            </a:stretch>
          </p:blipFill>
          <p:spPr>
            <a:xfrm>
              <a:off x="5742710" y="2193138"/>
              <a:ext cx="6117906" cy="65870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13E715-4E63-055E-96C9-7F8F3C2F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4681" y="2850849"/>
              <a:ext cx="883574" cy="271869"/>
            </a:xfrm>
            <a:prstGeom prst="rect">
              <a:avLst/>
            </a:prstGeom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A595BA9-C2A1-7009-06E5-2C6F3D6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402" y="3658364"/>
            <a:ext cx="4555490" cy="183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2EBD35F7-9790-6505-CC1F-0104D4C99696}"/>
              </a:ext>
            </a:extLst>
          </p:cNvPr>
          <p:cNvGrpSpPr/>
          <p:nvPr/>
        </p:nvGrpSpPr>
        <p:grpSpPr>
          <a:xfrm>
            <a:off x="417888" y="3766283"/>
            <a:ext cx="5313306" cy="1712814"/>
            <a:chOff x="285298" y="4464149"/>
            <a:chExt cx="5313306" cy="1712814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CCBE31E-BA2F-21EE-A70F-92C0CCAA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298" y="4464149"/>
              <a:ext cx="1228224" cy="162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CDC1AA6-2528-AB4A-E61B-70AFCB968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59699" y="4556963"/>
              <a:ext cx="4038905" cy="1620000"/>
            </a:xfrm>
            <a:prstGeom prst="rect">
              <a:avLst/>
            </a:prstGeom>
          </p:spPr>
        </p:pic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DAF512F-5DA1-7E5F-C005-CE6EA296DD31}"/>
              </a:ext>
            </a:extLst>
          </p:cNvPr>
          <p:cNvSpPr txBox="1"/>
          <p:nvPr/>
        </p:nvSpPr>
        <p:spPr>
          <a:xfrm>
            <a:off x="1524122" y="5580408"/>
            <a:ext cx="321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RNN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一樣線性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Inference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C3C2B82-73AA-E3EE-8A5B-F7269EC0179E}"/>
              </a:ext>
            </a:extLst>
          </p:cNvPr>
          <p:cNvSpPr txBox="1"/>
          <p:nvPr/>
        </p:nvSpPr>
        <p:spPr>
          <a:xfrm>
            <a:off x="7250719" y="5580408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 startAt="2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CNN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一樣平行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54E65C-6299-0A93-B18C-DAA6F71BF888}"/>
              </a:ext>
            </a:extLst>
          </p:cNvPr>
          <p:cNvSpPr txBox="1"/>
          <p:nvPr/>
        </p:nvSpPr>
        <p:spPr>
          <a:xfrm>
            <a:off x="9781532" y="-4207"/>
            <a:ext cx="24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ICLR 2022, Albert Gu</a:t>
            </a:r>
          </a:p>
        </p:txBody>
      </p:sp>
    </p:spTree>
    <p:extLst>
      <p:ext uri="{BB962C8B-B14F-4D97-AF65-F5344CB8AC3E}">
        <p14:creationId xmlns:p14="http://schemas.microsoft.com/office/powerpoint/2010/main" val="4043538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9BD2-0445-9416-001F-15208FC14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2B6CB-03DF-D685-0D64-DBC237CF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S4</a:t>
            </a:r>
            <a:b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Efficiently Modeling Long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equences with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tructured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tate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paces</a:t>
            </a:r>
            <a:endParaRPr lang="en-US" altLang="zh-TW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D762159-6033-0967-A60B-BEED1AC4E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509960"/>
              </p:ext>
            </p:extLst>
          </p:nvPr>
        </p:nvGraphicFramePr>
        <p:xfrm>
          <a:off x="838200" y="2316480"/>
          <a:ext cx="990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47405937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51593703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3189016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25564052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220609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Training Phase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Inference Phase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Information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Issue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75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RNN (1986)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slow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 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rapid forgetting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梯度爆炸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消失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30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LSTM</a:t>
                      </a:r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(1997)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slow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forgetting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Transformer (2017)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slow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全部考慮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二次問題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31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S4</a:t>
                      </a:r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(2021)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壓縮全部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矩陣固定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630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97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83540-66B6-6DA9-B199-7D80B618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A5B914-1AF8-C51D-B64E-2D4810B67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S4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Mamba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60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8733F-CE18-6E25-D12F-BE24B0F16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24D61-A345-A35D-34D4-EF62B427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Mamba:</a:t>
            </a:r>
            <a:b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Linear-Time Sequence Modeling with Selective State Spaces</a:t>
            </a:r>
            <a:endParaRPr lang="zh-TW" altLang="en-US" sz="36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C065240-F9BC-7AA7-C6BD-D72FBF2D1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S4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的侷限性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Linear Time Invariance (LTI)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SSM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中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A, B, C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不隨輸入改變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缺乏內容感知能力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44B55F-FA65-C11D-D969-2D74C9ADC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3" r="12461"/>
          <a:stretch>
            <a:fillRect/>
          </a:stretch>
        </p:blipFill>
        <p:spPr bwMode="auto">
          <a:xfrm>
            <a:off x="1121624" y="3253336"/>
            <a:ext cx="4213861" cy="31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3CBA318-F833-FC9E-446F-B1C0EB26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951" y="3016336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94EC7B3-A1B4-D9F0-27C1-A07C0D4D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951" y="4816336"/>
            <a:ext cx="1800000" cy="1783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8E4BAE0-A920-4D8C-A22B-0A705974A167}"/>
              </a:ext>
            </a:extLst>
          </p:cNvPr>
          <p:cNvSpPr txBox="1"/>
          <p:nvPr/>
        </p:nvSpPr>
        <p:spPr>
          <a:xfrm>
            <a:off x="5618909" y="4631670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want to order a hamburger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26F0AE9-3999-4CFD-58D4-666AD92D2252}"/>
              </a:ext>
            </a:extLst>
          </p:cNvPr>
          <p:cNvSpPr txBox="1"/>
          <p:nvPr/>
        </p:nvSpPr>
        <p:spPr>
          <a:xfrm>
            <a:off x="9127769" y="264700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Hidden State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1D1C5AF9-5CC0-8179-ADA1-73EDE2832007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 flipV="1">
            <a:off x="8650508" y="3916336"/>
            <a:ext cx="336443" cy="9000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64B32883-B23B-6A31-9C47-A6271475B4B2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8650508" y="4816336"/>
            <a:ext cx="336443" cy="8917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670B4E-5282-A3D8-FB3C-45F31857BE1B}"/>
              </a:ext>
            </a:extLst>
          </p:cNvPr>
          <p:cNvSpPr txBox="1"/>
          <p:nvPr/>
        </p:nvSpPr>
        <p:spPr>
          <a:xfrm>
            <a:off x="11212483" y="373167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Bad</a:t>
            </a:r>
            <a:endParaRPr lang="zh-TW" altLang="en-US" b="1" dirty="0">
              <a:solidFill>
                <a:srgbClr val="FF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01F47D2-69A8-63BD-0C12-C385B38F5934}"/>
              </a:ext>
            </a:extLst>
          </p:cNvPr>
          <p:cNvSpPr txBox="1"/>
          <p:nvPr/>
        </p:nvSpPr>
        <p:spPr>
          <a:xfrm>
            <a:off x="11137142" y="552345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Good</a:t>
            </a:r>
            <a:endParaRPr lang="zh-TW" altLang="en-US" b="1" dirty="0">
              <a:solidFill>
                <a:srgbClr val="00B05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375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4C6CA-886E-739A-EA6B-A4A072722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DB1DCC4-0E12-65E3-54F0-A6EB8E5BF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S6: SSMs with Selection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，讓模型參數依賴於輸入內容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329528-E68E-6D83-A05E-69EA3858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90" y="2845907"/>
            <a:ext cx="7399020" cy="285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A52F965-4A5F-D856-3949-4A7AEE11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Mamba:</a:t>
            </a:r>
            <a:b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Linear-Time Sequence Modeling with Selective State Spaces</a:t>
            </a:r>
            <a:endParaRPr lang="zh-TW" altLang="en-US" sz="36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27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8054D-8634-4B4F-1AF5-55E9C1046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3BB91D7-3BE3-2366-A8AA-E6B76DE91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4" y="3134608"/>
            <a:ext cx="4286250" cy="16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EED8FD6-ED0E-A298-9956-CAC172BA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078" y="79645"/>
            <a:ext cx="4788838" cy="28800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54F758A-1938-9AAF-D86F-162E8588B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7" r="53705"/>
          <a:stretch>
            <a:fillRect/>
          </a:stretch>
        </p:blipFill>
        <p:spPr bwMode="auto">
          <a:xfrm>
            <a:off x="892471" y="3134608"/>
            <a:ext cx="18269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B65E514-DBEB-2E1D-82D9-2D8CEA5E2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8" r="13704"/>
          <a:stretch>
            <a:fillRect/>
          </a:stretch>
        </p:blipFill>
        <p:spPr bwMode="auto">
          <a:xfrm>
            <a:off x="9759273" y="3134608"/>
            <a:ext cx="18269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2FC06-1DDF-54EB-B719-52FB7DC8F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832B565-8AFA-AA7A-5D80-4201F9AE9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4" y="3134608"/>
            <a:ext cx="4286250" cy="16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E01F71B-E842-F5D8-D0BB-317F885ED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7" r="53705"/>
          <a:stretch>
            <a:fillRect/>
          </a:stretch>
        </p:blipFill>
        <p:spPr bwMode="auto">
          <a:xfrm>
            <a:off x="892471" y="3134608"/>
            <a:ext cx="18269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DD2E2CC-FDA8-CDD3-A9CB-980A76116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8" r="13704"/>
          <a:stretch>
            <a:fillRect/>
          </a:stretch>
        </p:blipFill>
        <p:spPr bwMode="auto">
          <a:xfrm>
            <a:off x="9759273" y="3134608"/>
            <a:ext cx="18269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70AC4C-A12A-85BF-87EA-3FA53ECA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66" y="123392"/>
            <a:ext cx="9575665" cy="2880000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6F1518FB-0F43-F8F3-7E22-EAB7716832D2}"/>
              </a:ext>
            </a:extLst>
          </p:cNvPr>
          <p:cNvGrpSpPr/>
          <p:nvPr/>
        </p:nvGrpSpPr>
        <p:grpSpPr>
          <a:xfrm>
            <a:off x="2926080" y="4850509"/>
            <a:ext cx="3749040" cy="1884099"/>
            <a:chOff x="2926080" y="4850509"/>
            <a:chExt cx="3749040" cy="188409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EC0B1B2-E3F0-7EAA-9130-EB17DD8D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4465" y="4922281"/>
              <a:ext cx="1347399" cy="180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EF84585-3789-9F7B-FA95-F20D7F86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7152" y="4876561"/>
              <a:ext cx="1346530" cy="1800000"/>
            </a:xfrm>
            <a:prstGeom prst="rect">
              <a:avLst/>
            </a:prstGeom>
          </p:spPr>
        </p:pic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9FEF2417-1086-2503-907D-9717E31CE1D8}"/>
                </a:ext>
              </a:extLst>
            </p:cNvPr>
            <p:cNvSpPr/>
            <p:nvPr/>
          </p:nvSpPr>
          <p:spPr>
            <a:xfrm>
              <a:off x="4511040" y="5765131"/>
              <a:ext cx="579120" cy="373380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CCB63B8-BDA8-84BC-9D81-E69F7966BD43}"/>
                </a:ext>
              </a:extLst>
            </p:cNvPr>
            <p:cNvSpPr/>
            <p:nvPr/>
          </p:nvSpPr>
          <p:spPr>
            <a:xfrm>
              <a:off x="2926080" y="4850509"/>
              <a:ext cx="3749040" cy="1884099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993B3AB-A727-9E4B-9CFE-5C828F16B98D}"/>
              </a:ext>
            </a:extLst>
          </p:cNvPr>
          <p:cNvCxnSpPr/>
          <p:nvPr/>
        </p:nvCxnSpPr>
        <p:spPr>
          <a:xfrm>
            <a:off x="4777740" y="4137660"/>
            <a:ext cx="0" cy="65340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4B7C3B0-5FB4-7D7E-B039-C3653B406AC7}"/>
              </a:ext>
            </a:extLst>
          </p:cNvPr>
          <p:cNvSpPr txBox="1"/>
          <p:nvPr/>
        </p:nvSpPr>
        <p:spPr>
          <a:xfrm>
            <a:off x="6881816" y="5639639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SSM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被獨立地應用在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個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dimension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92305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2A5A-A540-B414-8CDA-E548A66F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716AB1DA-0101-3967-8DBD-C75DE9470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Parallel Scan:</a:t>
            </a: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因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A, B, C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變動態的，不能以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CNN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的方式平行計算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透過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Sweep-down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Sweep-up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的方式達到並行效果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9F506F7-D890-0EF8-ED6B-B326EEA01B9A}"/>
              </a:ext>
            </a:extLst>
          </p:cNvPr>
          <p:cNvGrpSpPr/>
          <p:nvPr/>
        </p:nvGrpSpPr>
        <p:grpSpPr>
          <a:xfrm>
            <a:off x="511494" y="3657215"/>
            <a:ext cx="6117906" cy="2765419"/>
            <a:chOff x="511494" y="3546481"/>
            <a:chExt cx="6117906" cy="2765419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B1866C36-4385-65E3-FA0E-52E8EDA445A9}"/>
                </a:ext>
              </a:extLst>
            </p:cNvPr>
            <p:cNvGrpSpPr/>
            <p:nvPr/>
          </p:nvGrpSpPr>
          <p:grpSpPr>
            <a:xfrm>
              <a:off x="511494" y="3546481"/>
              <a:ext cx="6117906" cy="929580"/>
              <a:chOff x="5742710" y="2193138"/>
              <a:chExt cx="6117906" cy="92958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DBBE72B3-1FBF-B860-830A-9DDEA478D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29601"/>
              <a:stretch>
                <a:fillRect/>
              </a:stretch>
            </p:blipFill>
            <p:spPr>
              <a:xfrm>
                <a:off x="5742710" y="2193138"/>
                <a:ext cx="6117906" cy="658709"/>
              </a:xfrm>
              <a:prstGeom prst="rect">
                <a:avLst/>
              </a:prstGeom>
            </p:spPr>
          </p:pic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711D320-66E6-F526-6222-28935F552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4681" y="2850849"/>
                <a:ext cx="883574" cy="271869"/>
              </a:xfrm>
              <a:prstGeom prst="rect">
                <a:avLst/>
              </a:prstGeom>
            </p:spPr>
          </p:pic>
        </p:grpSp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C4452172-E6B8-F449-20E8-B084AE090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702" y="4476061"/>
              <a:ext cx="4555490" cy="183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FCD85AE-5C9F-6DE3-B6EE-B6E33FEF8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29" y="1924875"/>
            <a:ext cx="4320000" cy="15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E28B282-FD46-0C96-2E13-FEADC5E71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29" y="3523845"/>
            <a:ext cx="4320000" cy="28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2159D855-7A40-A1F2-6139-B04F877B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Mamba:</a:t>
            </a:r>
            <a:b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Linear-Time Sequence Modeling with Selective State Spaces</a:t>
            </a:r>
            <a:endParaRPr lang="zh-TW" altLang="en-US" sz="36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0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5EC87-B0DB-03BE-DB34-C607785F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1222CC-429D-7FB1-4412-1293E468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Mamba:</a:t>
            </a:r>
            <a:b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Linear-Time Sequence Modeling with Selective State Spaces</a:t>
            </a:r>
            <a:endParaRPr lang="en-US" altLang="zh-TW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76E9683-1CBE-AE6F-6B72-07FC9EA4A3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316480"/>
          <a:ext cx="990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47405937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51593703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3189016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25564052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220609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Training Phase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Inference Phase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Information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Issue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75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RNN (1986)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slow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 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rapid forgetting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梯度爆炸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消失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30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LSTM</a:t>
                      </a:r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(1997)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slow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forgetting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Transformer (2017)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slow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全部考慮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二次問題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31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S4</a:t>
                      </a:r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(2021)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壓縮全部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矩陣固定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63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Mamba</a:t>
                      </a:r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(2023)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選擇性關注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8537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73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329F2-0192-00AD-C7EB-29077FDAE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EC747-761D-8F6B-8B59-5C5492F8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Performance – Speed and Memory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BDA4F7-22E9-1C5A-C136-94F9DF89B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Parallel Scan:</a:t>
            </a:r>
          </a:p>
          <a:p>
            <a:pPr lvl="1"/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40x Faster</a:t>
            </a:r>
          </a:p>
          <a:p>
            <a:pPr lvl="1"/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5x higher throughput</a:t>
            </a:r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3D15DF-207A-04DA-3166-B0692D33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100101"/>
            <a:ext cx="10591800" cy="24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47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0ADD0-A617-3475-72C9-997368F83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7E823-CE93-79B3-C865-8974C631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Performance – Induction Heads Extrapolation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66FD44-A0A0-B6C9-C84D-5423BFEDE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Mamba has perfect generalization accuracy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EEF4C6-305B-1104-6101-8364750F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79" y="2397609"/>
            <a:ext cx="7302242" cy="33754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779861-70B0-A337-5846-4D0C1C0DA8CA}"/>
              </a:ext>
            </a:extLst>
          </p:cNvPr>
          <p:cNvSpPr txBox="1"/>
          <p:nvPr/>
        </p:nvSpPr>
        <p:spPr>
          <a:xfrm>
            <a:off x="3017520" y="6123543"/>
            <a:ext cx="239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Trained on 256 length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6A32D77-C0E9-1A69-0ACD-75FDA46462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214515" y="5204460"/>
            <a:ext cx="0" cy="919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067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E92D3-1635-9E75-200C-E802BC92E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EBC2E-5AAF-1568-FF94-726B54D0D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Performance – DNA Model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267000-59A0-2132-99F2-43A027C4E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Mamba has better performance with increasing context length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922760-755A-6F55-DA93-02C874FF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2699433"/>
            <a:ext cx="11102340" cy="26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6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5D0C-CCBB-C037-A5C6-75F8D938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CADBC-711E-EEE5-9AD3-1B29C9D1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8FAFB6F-D5C2-724D-7A7A-FFB0D735B0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450073"/>
              </p:ext>
            </p:extLst>
          </p:nvPr>
        </p:nvGraphicFramePr>
        <p:xfrm>
          <a:off x="838117" y="4344959"/>
          <a:ext cx="105157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682">
                  <a:extLst>
                    <a:ext uri="{9D8B030D-6E8A-4147-A177-3AD203B41FA5}">
                      <a16:colId xmlns:a16="http://schemas.microsoft.com/office/drawing/2014/main" val="474059377"/>
                    </a:ext>
                  </a:extLst>
                </a:gridCol>
                <a:gridCol w="4077542">
                  <a:extLst>
                    <a:ext uri="{9D8B030D-6E8A-4147-A177-3AD203B41FA5}">
                      <a16:colId xmlns:a16="http://schemas.microsoft.com/office/drawing/2014/main" val="3515937035"/>
                    </a:ext>
                  </a:extLst>
                </a:gridCol>
                <a:gridCol w="4077542">
                  <a:extLst>
                    <a:ext uri="{9D8B030D-6E8A-4147-A177-3AD203B41FA5}">
                      <a16:colId xmlns:a16="http://schemas.microsoft.com/office/drawing/2014/main" val="931890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核心問題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成果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75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HiPPO (2020)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將過去資訊壓縮成有限維度的狀態表示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基於正交多項式的記憶更新機制</a:t>
                      </a:r>
                      <a:endParaRPr lang="zh-TW" altLang="en-US" sz="16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30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S4 (2021)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如何應用</a:t>
                      </a:r>
                      <a:r>
                        <a:rPr lang="en-US" altLang="zh-TW" sz="16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HiPPO</a:t>
                      </a:r>
                      <a:r>
                        <a:rPr lang="zh-TW" altLang="en-US" sz="16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到深度學習中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透過</a:t>
                      </a:r>
                      <a:r>
                        <a:rPr lang="en-US" altLang="zh-TW" sz="16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SSM+HiPPO</a:t>
                      </a:r>
                      <a:r>
                        <a:rPr lang="zh-TW" altLang="en-US" sz="16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，高效處理長序列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Mamba (2023)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S4</a:t>
                      </a:r>
                      <a:r>
                        <a:rPr lang="zh-TW" altLang="en-US" sz="16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缺乏內容感知能力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引入選擇性機制，讓效能媲美</a:t>
                      </a:r>
                      <a:r>
                        <a:rPr lang="en-US" altLang="zh-TW" sz="16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Transformer</a:t>
                      </a:r>
                      <a:endParaRPr lang="zh-TW" altLang="en-US" sz="16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31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Mamba 2 (ICML 2024)</a:t>
                      </a:r>
                      <a:endParaRPr lang="zh-TW" altLang="en-US" sz="16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6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6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5046013"/>
                  </a:ext>
                </a:extLst>
              </a:tr>
            </a:tbl>
          </a:graphicData>
        </a:graphic>
      </p:graphicFrame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E57B07-FE62-7F1D-46BF-B7A661AD0DB9}"/>
              </a:ext>
            </a:extLst>
          </p:cNvPr>
          <p:cNvSpPr txBox="1">
            <a:spLocks/>
          </p:cNvSpPr>
          <p:nvPr/>
        </p:nvSpPr>
        <p:spPr>
          <a:xfrm>
            <a:off x="360000" y="1440000"/>
            <a:ext cx="10800000" cy="43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Strengths:</a:t>
            </a: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在長序列方面表現優異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速度快、硬體需求小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400" dirty="0"/>
              <a:t>Weaknesses:</a:t>
            </a:r>
          </a:p>
          <a:p>
            <a:pPr lvl="1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生態不成熟、要達到最佳性能需依賴</a:t>
            </a: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CUDA</a:t>
            </a: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的優化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可解釋性較差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34FC9F-CF8D-0A7A-62FB-37166A5DAD68}"/>
              </a:ext>
            </a:extLst>
          </p:cNvPr>
          <p:cNvSpPr txBox="1"/>
          <p:nvPr/>
        </p:nvSpPr>
        <p:spPr>
          <a:xfrm>
            <a:off x="3006051" y="6313334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https://github.com/XiudingCai/Awesome-Mamba-Collection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432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C2AEA-F878-855F-04C0-F0394D12E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6147C-EFAD-3475-4B80-63AEC943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Sequence Models – </a:t>
            </a:r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要解決什麼問題</a:t>
            </a:r>
            <a:endParaRPr lang="en-US" altLang="zh-TW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245199-0D5A-1CC7-E4AF-FCE7BFE7E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給一個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Sequence X, &lt;x1,x2,x3,…,</a:t>
            </a:r>
            <a:r>
              <a:rPr lang="en-US" altLang="zh-TW" sz="240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xt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</a:t>
            </a:r>
          </a:p>
          <a:p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Output Sequence Y, &lt;y1,y2,y3,…,</a:t>
            </a:r>
            <a:r>
              <a:rPr lang="en-US" altLang="zh-TW" sz="240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yt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</a:t>
            </a:r>
            <a:endParaRPr lang="zh-TW" altLang="en-US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9" name="圖片 8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3DF12666-9B73-A926-EB07-31C23AAEC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04" y="2564964"/>
            <a:ext cx="5626192" cy="37020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BA0713E-ED47-8485-08A4-AE6879F51572}"/>
              </a:ext>
            </a:extLst>
          </p:cNvPr>
          <p:cNvSpPr txBox="1"/>
          <p:nvPr/>
        </p:nvSpPr>
        <p:spPr>
          <a:xfrm>
            <a:off x="3817620" y="621004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zh-TW" b="1" dirty="0" err="1">
                <a:latin typeface="Arial" panose="020B0604020202020204" pitchFamily="34" charset="0"/>
                <a:cs typeface="Arial" panose="020B0604020202020204" pitchFamily="34" charset="0"/>
              </a:rPr>
              <a:t>bos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372641-4E07-2068-3A9D-F8D930474727}"/>
              </a:ext>
            </a:extLst>
          </p:cNvPr>
          <p:cNvSpPr txBox="1"/>
          <p:nvPr/>
        </p:nvSpPr>
        <p:spPr>
          <a:xfrm>
            <a:off x="5135880" y="62100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E0395C-5B01-1201-3835-E1DB3F23E6D7}"/>
              </a:ext>
            </a:extLst>
          </p:cNvPr>
          <p:cNvSpPr txBox="1"/>
          <p:nvPr/>
        </p:nvSpPr>
        <p:spPr>
          <a:xfrm>
            <a:off x="6225126" y="62100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好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8192C6-1662-239D-555B-0D006622E2F6}"/>
              </a:ext>
            </a:extLst>
          </p:cNvPr>
          <p:cNvSpPr txBox="1"/>
          <p:nvPr/>
        </p:nvSpPr>
        <p:spPr>
          <a:xfrm>
            <a:off x="4046634" y="22526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你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4FE96A-1C99-6413-AB0A-D86CDB271334}"/>
              </a:ext>
            </a:extLst>
          </p:cNvPr>
          <p:cNvSpPr txBox="1"/>
          <p:nvPr/>
        </p:nvSpPr>
        <p:spPr>
          <a:xfrm>
            <a:off x="5135880" y="22526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D3A0F7D-A22F-F418-79E3-CAD237052F84}"/>
              </a:ext>
            </a:extLst>
          </p:cNvPr>
          <p:cNvSpPr txBox="1"/>
          <p:nvPr/>
        </p:nvSpPr>
        <p:spPr>
          <a:xfrm>
            <a:off x="6345350" y="225260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!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37936D-8331-566A-D83B-461374496E64}"/>
              </a:ext>
            </a:extLst>
          </p:cNvPr>
          <p:cNvSpPr txBox="1"/>
          <p:nvPr/>
        </p:nvSpPr>
        <p:spPr>
          <a:xfrm>
            <a:off x="10367462" y="6611779"/>
            <a:ext cx="18245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 dirty="0"/>
              <a:t>https://youtu.be/gjsdVi90yQo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738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DC67B-BE04-2DC2-3646-99A0BFDD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小故事 </a:t>
            </a:r>
            <a: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Mamba</a:t>
            </a:r>
            <a:r>
              <a:rPr lang="zh-TW" altLang="en-US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被</a:t>
            </a:r>
            <a:r>
              <a:rPr lang="en-US" altLang="zh-TW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ICLR</a:t>
            </a:r>
            <a:r>
              <a:rPr lang="zh-TW" altLang="en-US" sz="3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拒絕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5636092-9B14-5F1F-49B1-5EE7ADCF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302" y="1963738"/>
            <a:ext cx="4297395" cy="43513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D89E5B-D4FE-4D66-907F-262DD5402AF0}"/>
              </a:ext>
            </a:extLst>
          </p:cNvPr>
          <p:cNvSpPr txBox="1"/>
          <p:nvPr/>
        </p:nvSpPr>
        <p:spPr>
          <a:xfrm>
            <a:off x="8420048" y="3954741"/>
            <a:ext cx="293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Mamba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4800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次引用</a:t>
            </a:r>
          </a:p>
        </p:txBody>
      </p:sp>
    </p:spTree>
    <p:extLst>
      <p:ext uri="{BB962C8B-B14F-4D97-AF65-F5344CB8AC3E}">
        <p14:creationId xmlns:p14="http://schemas.microsoft.com/office/powerpoint/2010/main" val="86005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4589D-DEC1-D6C3-42E5-8C3C1AD3F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742735-D2F5-D41C-312B-15D9FC10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  <a:r>
              <a:rPr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6BCB870-334E-B93F-7CDB-D7605CAB6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RNN 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具有循環機制，將資訊從上一步傳遞到下一步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EFC7A3-0F2D-9C22-75EC-BD8FCF80F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37"/>
          <a:stretch>
            <a:fillRect/>
          </a:stretch>
        </p:blipFill>
        <p:spPr bwMode="auto">
          <a:xfrm>
            <a:off x="4402652" y="2554635"/>
            <a:ext cx="2714696" cy="301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2163D9E-30A2-0E71-FA6E-F5E3A902D3CE}"/>
              </a:ext>
            </a:extLst>
          </p:cNvPr>
          <p:cNvSpPr txBox="1"/>
          <p:nvPr/>
        </p:nvSpPr>
        <p:spPr>
          <a:xfrm>
            <a:off x="7349008" y="6611779"/>
            <a:ext cx="4842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 dirty="0"/>
              <a:t>https://newsletter.maartengrootendorst.com/p/a-visual-guide-to-mamba-and-state</a:t>
            </a:r>
            <a:endParaRPr lang="zh-TW" altLang="en-US" sz="1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926AD1-2C32-2668-E98E-1B1CB95ECAF7}"/>
              </a:ext>
            </a:extLst>
          </p:cNvPr>
          <p:cNvSpPr txBox="1"/>
          <p:nvPr/>
        </p:nvSpPr>
        <p:spPr>
          <a:xfrm>
            <a:off x="4117157" y="3463635"/>
            <a:ext cx="57099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6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4524F-125C-2164-DCFB-C95C2261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0A636-8C1B-026D-47B6-24931C5F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  <a:r>
              <a:rPr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249D063-23BB-6139-576E-90AB3008B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RNN 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具有循環機制，將資訊從上一步傳遞到下一步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DB696C-E295-553B-4E57-E944D835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31" y="2554635"/>
            <a:ext cx="8311138" cy="301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ACF9267-A4E2-FDB1-37F3-C3188BC8BBED}"/>
              </a:ext>
            </a:extLst>
          </p:cNvPr>
          <p:cNvSpPr txBox="1"/>
          <p:nvPr/>
        </p:nvSpPr>
        <p:spPr>
          <a:xfrm>
            <a:off x="7349008" y="6611779"/>
            <a:ext cx="4842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 dirty="0"/>
              <a:t>https://newsletter.maartengrootendorst.com/p/a-visual-guide-to-mamba-and-state</a:t>
            </a:r>
            <a:endParaRPr lang="zh-TW" altLang="en-US" sz="1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E0EAD5A-D20A-BCCB-CFEA-922E56C0AE81}"/>
              </a:ext>
            </a:extLst>
          </p:cNvPr>
          <p:cNvSpPr txBox="1"/>
          <p:nvPr/>
        </p:nvSpPr>
        <p:spPr>
          <a:xfrm>
            <a:off x="1654936" y="3401290"/>
            <a:ext cx="57099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3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FB2BA-A590-4C88-1A90-373B57FCA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39E6E-41BD-B105-DB9B-7AC1FF09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  <a:r>
              <a:rPr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CBC5D8D-AC2A-62FA-8693-D44A4C97E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過往資訊壓縮在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Hidden State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裡面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Strengths: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Inference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計算量小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Weaknesses: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Training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慢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(Hidden State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有相依性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、容易遺忘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8A4B330-413B-DB92-F675-E5F15820741A}"/>
              </a:ext>
            </a:extLst>
          </p:cNvPr>
          <p:cNvSpPr txBox="1"/>
          <p:nvPr/>
        </p:nvSpPr>
        <p:spPr>
          <a:xfrm>
            <a:off x="7349008" y="6611779"/>
            <a:ext cx="4842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 dirty="0"/>
              <a:t>https://newsletter.maartengrootendorst.com/p/a-visual-guide-to-mamba-and-state</a:t>
            </a:r>
            <a:endParaRPr lang="zh-TW" altLang="en-US" sz="1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2E8371-6D89-74AA-9771-E5800F891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09" y="2878692"/>
            <a:ext cx="7945582" cy="28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301BA49-6A7A-5DBF-FABC-1B1929D79488}"/>
              </a:ext>
            </a:extLst>
          </p:cNvPr>
          <p:cNvSpPr txBox="1"/>
          <p:nvPr/>
        </p:nvSpPr>
        <p:spPr>
          <a:xfrm>
            <a:off x="988592" y="3980792"/>
            <a:ext cx="79861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hidden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6E6D689-ED7F-9D2F-4CA3-B22498B495A3}"/>
              </a:ext>
            </a:extLst>
          </p:cNvPr>
          <p:cNvCxnSpPr/>
          <p:nvPr/>
        </p:nvCxnSpPr>
        <p:spPr>
          <a:xfrm flipV="1">
            <a:off x="8222673" y="4447309"/>
            <a:ext cx="0" cy="144780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2B0B56-ABF4-25D2-0A51-0D7EB1E87BE6}"/>
              </a:ext>
            </a:extLst>
          </p:cNvPr>
          <p:cNvSpPr txBox="1"/>
          <p:nvPr/>
        </p:nvSpPr>
        <p:spPr>
          <a:xfrm>
            <a:off x="7592532" y="593366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遺忘 </a:t>
            </a:r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Hello</a:t>
            </a:r>
            <a:endParaRPr lang="zh-TW" altLang="en-US" b="1" dirty="0">
              <a:solidFill>
                <a:srgbClr val="FF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2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C9746-FDEF-925C-40CE-9A4381573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458DE-91EC-79B0-199D-D13216F1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  <a:r>
              <a:rPr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LSTM &amp; GRU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D5080D-9FC5-3EF2-7C3D-8D221045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" y="2476341"/>
            <a:ext cx="9685020" cy="32525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78F1B7-E9A8-A053-862E-FA93F440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862" y="311258"/>
            <a:ext cx="4483551" cy="252199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3E5E4CE-CFEA-A7E1-517C-16F9E14A2A74}"/>
              </a:ext>
            </a:extLst>
          </p:cNvPr>
          <p:cNvSpPr/>
          <p:nvPr/>
        </p:nvSpPr>
        <p:spPr>
          <a:xfrm>
            <a:off x="4904508" y="2833255"/>
            <a:ext cx="789709" cy="381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D8F4B5-D343-91EC-E658-CF7854DC2C8C}"/>
              </a:ext>
            </a:extLst>
          </p:cNvPr>
          <p:cNvSpPr/>
          <p:nvPr/>
        </p:nvSpPr>
        <p:spPr>
          <a:xfrm>
            <a:off x="5146963" y="4966855"/>
            <a:ext cx="789709" cy="381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F3379A-29D4-FDCD-AD34-151344B0B2A6}"/>
              </a:ext>
            </a:extLst>
          </p:cNvPr>
          <p:cNvSpPr/>
          <p:nvPr/>
        </p:nvSpPr>
        <p:spPr>
          <a:xfrm>
            <a:off x="6026726" y="4966855"/>
            <a:ext cx="789709" cy="381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F4DD1CF-FEF1-5B16-55D5-F0040381E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加入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Gate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機制，控制更新、輸入、輸出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…</a:t>
            </a:r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6E4FD22-A735-AF91-80FB-D61BD06A0481}"/>
              </a:ext>
            </a:extLst>
          </p:cNvPr>
          <p:cNvSpPr txBox="1"/>
          <p:nvPr/>
        </p:nvSpPr>
        <p:spPr>
          <a:xfrm>
            <a:off x="5142909" y="2579625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  <a:endParaRPr lang="zh-TW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600AFC-47A2-D62E-983E-5ECBF81C081A}"/>
              </a:ext>
            </a:extLst>
          </p:cNvPr>
          <p:cNvSpPr txBox="1"/>
          <p:nvPr/>
        </p:nvSpPr>
        <p:spPr>
          <a:xfrm>
            <a:off x="5388890" y="5283982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fb</a:t>
            </a:r>
            <a:endParaRPr lang="zh-TW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FB2CD7-FF71-2D59-E163-4D238FEF4FF4}"/>
              </a:ext>
            </a:extLst>
          </p:cNvPr>
          <p:cNvSpPr txBox="1"/>
          <p:nvPr/>
        </p:nvSpPr>
        <p:spPr>
          <a:xfrm>
            <a:off x="6266890" y="5283982"/>
            <a:ext cx="309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endParaRPr lang="zh-TW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E4276-F699-4A3E-36FC-4EC917DAE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5C7BDA-1F9E-3F09-F443-BD1A8D98F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AC03313-3950-EBDC-4632-6434B78CD8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6831019"/>
              </p:ext>
            </p:extLst>
          </p:nvPr>
        </p:nvGraphicFramePr>
        <p:xfrm>
          <a:off x="838200" y="2316480"/>
          <a:ext cx="9900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47405937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51593703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3189016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25564052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220609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Training Phase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Inference Phase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Information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Issue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75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RNN (1986)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slow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 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rapid forgetting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梯度爆炸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消失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30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LSTM</a:t>
                      </a:r>
                      <a:r>
                        <a:rPr lang="zh-TW" altLang="en-US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(1997)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slow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fast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forgetting</a:t>
                      </a:r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6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31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63739-257C-5B97-5F41-F7F1C34E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8269A-E927-72BE-6180-122764FB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Sequence Models – Self Attention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E8CE36-3F4B-8B34-90C1-04427700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66" y="2113252"/>
            <a:ext cx="7653867" cy="43053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0E119-A321-EA5F-0DFB-C2E0E2F8D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800000" cy="4320000"/>
          </a:xfrm>
        </p:spPr>
        <p:txBody>
          <a:bodyPr>
            <a:normAutofit/>
          </a:bodyPr>
          <a:lstStyle/>
          <a:p>
            <a:pPr lvl="1"/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Strengths: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Training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快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可以平行化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、看全局資訊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Weaknesses: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Inference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慢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計算量大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C6B6975-DFF7-4557-DB69-9E768AD27917}"/>
              </a:ext>
            </a:extLst>
          </p:cNvPr>
          <p:cNvSpPr txBox="1"/>
          <p:nvPr/>
        </p:nvSpPr>
        <p:spPr>
          <a:xfrm>
            <a:off x="10367462" y="6611779"/>
            <a:ext cx="18245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 dirty="0"/>
              <a:t>https://youtu.be/gjsdVi90yQo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50828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3419</TotalTime>
  <Words>1126</Words>
  <Application>Microsoft Office PowerPoint</Application>
  <PresentationFormat>寬螢幕</PresentationFormat>
  <Paragraphs>248</Paragraphs>
  <Slides>30</Slides>
  <Notes>10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5" baseType="lpstr">
      <vt:lpstr>微軟正黑體</vt:lpstr>
      <vt:lpstr>Aptos</vt:lpstr>
      <vt:lpstr>Aptos Display</vt:lpstr>
      <vt:lpstr>Arial</vt:lpstr>
      <vt:lpstr>Office 佈景主題</vt:lpstr>
      <vt:lpstr>Mamba</vt:lpstr>
      <vt:lpstr>Agenda</vt:lpstr>
      <vt:lpstr>Sequence Models – 要解決什麼問題</vt:lpstr>
      <vt:lpstr>Sequence Models – RNN </vt:lpstr>
      <vt:lpstr>Sequence Models – RNN </vt:lpstr>
      <vt:lpstr>Sequence Models – RNN </vt:lpstr>
      <vt:lpstr>Sequence Models – LSTM &amp; GRU </vt:lpstr>
      <vt:lpstr>Sequence Models</vt:lpstr>
      <vt:lpstr>Sequence Models – Self Attention </vt:lpstr>
      <vt:lpstr>Sequence Models – RNN Styles vs. Self Attention </vt:lpstr>
      <vt:lpstr>Sequence Models</vt:lpstr>
      <vt:lpstr>HiPPO: Recurrent Memory with Optimal Polynomial Projections</vt:lpstr>
      <vt:lpstr>HiPPO: Recurrent Memory with Optimal Polynomial Projections</vt:lpstr>
      <vt:lpstr>HiPPO: Recurrent Memory with Optimal Polynomial Projections</vt:lpstr>
      <vt:lpstr>S4 Efficiently Modeling Long Sequences with Structured State Spaces</vt:lpstr>
      <vt:lpstr>S4 Efficiently Modeling Long Sequences with Structured State Spaces</vt:lpstr>
      <vt:lpstr>S4 Efficiently Modeling Long Sequences with Structured State Spaces</vt:lpstr>
      <vt:lpstr>S4 Efficiently Modeling Long Sequences with Structured State Spaces</vt:lpstr>
      <vt:lpstr>S4 Efficiently Modeling Long Sequences with Structured State Spaces</vt:lpstr>
      <vt:lpstr>Mamba: Linear-Time Sequence Modeling with Selective State Spaces</vt:lpstr>
      <vt:lpstr>Mamba: Linear-Time Sequence Modeling with Selective State Spaces</vt:lpstr>
      <vt:lpstr>PowerPoint 簡報</vt:lpstr>
      <vt:lpstr>PowerPoint 簡報</vt:lpstr>
      <vt:lpstr>Mamba: Linear-Time Sequence Modeling with Selective State Spaces</vt:lpstr>
      <vt:lpstr>Mamba: Linear-Time Sequence Modeling with Selective State Spaces</vt:lpstr>
      <vt:lpstr>Performance – Speed and Memory</vt:lpstr>
      <vt:lpstr>Performance – Induction Heads Extrapolation</vt:lpstr>
      <vt:lpstr>Performance – DNA Model</vt:lpstr>
      <vt:lpstr>Summary</vt:lpstr>
      <vt:lpstr>小故事 – Mamba被ICLR拒絕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ChiHsuan Lee</dc:creator>
  <cp:lastModifiedBy>ChiHsuan Lee</cp:lastModifiedBy>
  <cp:revision>11</cp:revision>
  <dcterms:created xsi:type="dcterms:W3CDTF">2025-08-09T10:43:17Z</dcterms:created>
  <dcterms:modified xsi:type="dcterms:W3CDTF">2025-08-18T19:48:04Z</dcterms:modified>
</cp:coreProperties>
</file>